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3" r:id="rId1"/>
  </p:sldMasterIdLst>
  <p:notesMasterIdLst>
    <p:notesMasterId r:id="rId9"/>
  </p:notesMasterIdLst>
  <p:handoutMasterIdLst>
    <p:handoutMasterId r:id="rId10"/>
  </p:handoutMasterIdLst>
  <p:sldIdLst>
    <p:sldId id="631" r:id="rId2"/>
    <p:sldId id="671" r:id="rId3"/>
    <p:sldId id="674" r:id="rId4"/>
    <p:sldId id="672" r:id="rId5"/>
    <p:sldId id="669" r:id="rId6"/>
    <p:sldId id="675" r:id="rId7"/>
    <p:sldId id="334" r:id="rId8"/>
  </p:sldIdLst>
  <p:sldSz cx="10160000" cy="5715000"/>
  <p:notesSz cx="6858000" cy="9686925"/>
  <p:custDataLst>
    <p:tags r:id="rId11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35661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71323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06984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42646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1783080" algn="l" defTabSz="713232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139696" algn="l" defTabSz="713232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2496312" algn="l" defTabSz="713232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2852928" algn="l" defTabSz="713232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051">
          <p15:clr>
            <a:srgbClr val="A4A3A4"/>
          </p15:clr>
        </p15:guide>
        <p15:guide id="2" pos="216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20F32"/>
    <a:srgbClr val="24959B"/>
    <a:srgbClr val="F04F37"/>
    <a:srgbClr val="000000"/>
    <a:srgbClr val="201C50"/>
    <a:srgbClr val="C7C4BE"/>
    <a:srgbClr val="3EA048"/>
    <a:srgbClr val="A4E95B"/>
    <a:srgbClr val="8CA9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ittlere Formatvorlage 3 - 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196" autoAdjust="0"/>
    <p:restoredTop sz="86435" autoAdjust="0"/>
  </p:normalViewPr>
  <p:slideViewPr>
    <p:cSldViewPr snapToGrid="0">
      <p:cViewPr varScale="1">
        <p:scale>
          <a:sx n="125" d="100"/>
          <a:sy n="125" d="100"/>
        </p:scale>
        <p:origin x="168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-2202" y="-78"/>
      </p:cViewPr>
      <p:guideLst>
        <p:guide orient="horz" pos="3051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4681175794615E-2"/>
          <c:y val="0.10645564363219956"/>
          <c:w val="0.98953187697283285"/>
          <c:h val="0.790707362664926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ICO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Boxed Book" panose="02000506040000020004" pitchFamily="2" charset="77"/>
                    <a:ea typeface="+mn-ea"/>
                    <a:cs typeface="+mn-cs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Q3 2017</c:v>
                </c:pt>
                <c:pt idx="1">
                  <c:v>Q4 2017</c:v>
                </c:pt>
                <c:pt idx="2">
                  <c:v>Q1 2018</c:v>
                </c:pt>
                <c:pt idx="3">
                  <c:v>Q2 2018</c:v>
                </c:pt>
                <c:pt idx="4">
                  <c:v>Q3 2018</c:v>
                </c:pt>
                <c:pt idx="5">
                  <c:v>Q4 2018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1.5</c:v>
                </c:pt>
                <c:pt idx="1">
                  <c:v>3.9</c:v>
                </c:pt>
                <c:pt idx="2">
                  <c:v>7.8</c:v>
                </c:pt>
                <c:pt idx="3">
                  <c:v>4.5999999999999996</c:v>
                </c:pt>
                <c:pt idx="4" formatCode="#.##00">
                  <c:v>1.7</c:v>
                </c:pt>
                <c:pt idx="5" formatCode="#.##0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FD-4748-9C7E-205AB059E4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-9"/>
        <c:axId val="1533657888"/>
        <c:axId val="1533659936"/>
      </c:barChart>
      <c:catAx>
        <c:axId val="1533657888"/>
        <c:scaling>
          <c:orientation val="minMax"/>
        </c:scaling>
        <c:delete val="0"/>
        <c:axPos val="b"/>
        <c:numFmt formatCode="mmm\ yy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accent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25000"/>
                  </a:schemeClr>
                </a:solidFill>
                <a:latin typeface="Boxed Book" panose="02000506040000020004" pitchFamily="2" charset="77"/>
                <a:ea typeface="Roboto" panose="02000000000000000000" pitchFamily="2" charset="0"/>
                <a:cs typeface="+mn-cs"/>
              </a:defRPr>
            </a:pPr>
            <a:endParaRPr lang="sl-SI"/>
          </a:p>
        </c:txPr>
        <c:crossAx val="1533659936"/>
        <c:crosses val="autoZero"/>
        <c:auto val="1"/>
        <c:lblAlgn val="ctr"/>
        <c:lblOffset val="100"/>
        <c:noMultiLvlLbl val="1"/>
      </c:catAx>
      <c:valAx>
        <c:axId val="1533659936"/>
        <c:scaling>
          <c:orientation val="minMax"/>
        </c:scaling>
        <c:delete val="1"/>
        <c:axPos val="l"/>
        <c:numFmt formatCode="#,##0" sourceLinked="0"/>
        <c:majorTickMark val="out"/>
        <c:minorTickMark val="none"/>
        <c:tickLblPos val="nextTo"/>
        <c:crossAx val="1533657888"/>
        <c:crosses val="autoZero"/>
        <c:crossBetween val="between"/>
        <c:min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CF44ED4-55B0-4C31-81DB-0650836DA1CF}" type="datetimeFigureOut">
              <a:rPr lang="de-DE"/>
              <a:pPr>
                <a:defRPr/>
              </a:pPr>
              <a:t>03.04.2019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01150"/>
            <a:ext cx="2971800" cy="4841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9201150"/>
            <a:ext cx="2971800" cy="4841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A51DA62-F528-4330-95A9-2BA45BE6745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27621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0614A50-CF60-4669-A469-6A2715F63081}" type="datetimeFigureOut">
              <a:rPr lang="de-DE"/>
              <a:pPr>
                <a:defRPr/>
              </a:pPr>
              <a:t>03.04.2019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-796925" y="493713"/>
            <a:ext cx="8462963" cy="476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22275" y="5424488"/>
            <a:ext cx="6013450" cy="3560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01150"/>
            <a:ext cx="2971800" cy="4841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201150"/>
            <a:ext cx="2971800" cy="4841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E0D297A-9C28-40C4-8B08-BDD2ADA8D2B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77899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rtl="0" fontAlgn="base">
      <a:spcBef>
        <a:spcPct val="30000"/>
      </a:spcBef>
      <a:spcAft>
        <a:spcPct val="0"/>
      </a:spcAft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rtl="0" fontAlgn="base">
      <a:spcBef>
        <a:spcPct val="30000"/>
      </a:spcBef>
      <a:spcAft>
        <a:spcPct val="0"/>
      </a:spcAft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rtl="0" fontAlgn="base">
      <a:spcBef>
        <a:spcPct val="30000"/>
      </a:spcBef>
      <a:spcAft>
        <a:spcPct val="0"/>
      </a:spcAft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rtl="0" fontAlgn="base">
      <a:spcBef>
        <a:spcPct val="30000"/>
      </a:spcBef>
      <a:spcAft>
        <a:spcPct val="0"/>
      </a:spcAft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12.sv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944676"/>
            <a:ext cx="10160000" cy="770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37757537-3091-134C-95A7-27DB621F12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41113" y="5103984"/>
            <a:ext cx="1551140" cy="451706"/>
          </a:xfrm>
          <a:prstGeom prst="rect">
            <a:avLst/>
          </a:prstGeom>
        </p:spPr>
      </p:pic>
      <p:pic>
        <p:nvPicPr>
          <p:cNvPr id="16" name="Picture 15" descr="A picture containing light, night, outdoor object, outdoor&#10;&#10;Description automatically generated">
            <a:extLst>
              <a:ext uri="{FF2B5EF4-FFF2-40B4-BE49-F238E27FC236}">
                <a16:creationId xmlns:a16="http://schemas.microsoft.com/office/drawing/2014/main" id="{E014E9D8-1DDE-9741-BC07-83F8821D99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4" b="6975"/>
          <a:stretch/>
        </p:blipFill>
        <p:spPr>
          <a:xfrm>
            <a:off x="0" y="0"/>
            <a:ext cx="10160000" cy="4944676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AD446BF-66AB-394B-9D40-CF593FAD4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739" y="2311903"/>
            <a:ext cx="5886330" cy="1455121"/>
          </a:xfrm>
        </p:spPr>
        <p:txBody>
          <a:bodyPr/>
          <a:lstStyle>
            <a:lvl1pPr>
              <a:defRPr sz="4000" b="0" i="0">
                <a:solidFill>
                  <a:schemeClr val="bg1"/>
                </a:solidFill>
                <a:latin typeface="Boxed Book" panose="02000506040000020004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531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0392" y="152802"/>
            <a:ext cx="7827488" cy="402565"/>
          </a:xfrm>
        </p:spPr>
        <p:txBody>
          <a:bodyPr/>
          <a:lstStyle/>
          <a:p>
            <a:r>
              <a:rPr lang="en-US" dirty="0"/>
              <a:t>Naslov predavanja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2379663" y="5332421"/>
            <a:ext cx="6217582" cy="295563"/>
          </a:xfrm>
        </p:spPr>
        <p:txBody>
          <a:bodyPr anchor="ctr" anchorCtr="0">
            <a:normAutofit/>
          </a:bodyPr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900" b="0" i="0" baseline="0">
                <a:solidFill>
                  <a:schemeClr val="bg1">
                    <a:lumMod val="75000"/>
                  </a:schemeClr>
                </a:solidFill>
                <a:latin typeface="Boxed Light" panose="02000503040000020004" pitchFamily="2" charset="77"/>
              </a:defRPr>
            </a:lvl1pPr>
          </a:lstStyle>
          <a:p>
            <a:pPr lvl="0"/>
            <a:endParaRPr lang="sl-SI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35178" y="5332422"/>
            <a:ext cx="300333" cy="295563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900" b="0" i="0">
                <a:solidFill>
                  <a:schemeClr val="bg1">
                    <a:lumMod val="75000"/>
                  </a:schemeClr>
                </a:solidFill>
                <a:latin typeface="Boxed Light" panose="02000503040000020004" pitchFamily="2" charset="77"/>
              </a:defRPr>
            </a:lvl1pPr>
          </a:lstStyle>
          <a:p>
            <a:fld id="{DDC7697C-BB4E-9F40-A941-BCC6F85F22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4519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use/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0160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srgbClr val="120F3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C5AF123-3B52-E54B-BF0D-BA5A79904C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6194" y="2371368"/>
            <a:ext cx="288000" cy="29630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0154A0B-26D0-AB4F-B3D0-7811A4B755C7}"/>
              </a:ext>
            </a:extLst>
          </p:cNvPr>
          <p:cNvSpPr txBox="1"/>
          <p:nvPr userDrawn="1"/>
        </p:nvSpPr>
        <p:spPr>
          <a:xfrm>
            <a:off x="1264253" y="2365131"/>
            <a:ext cx="383601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xed Light" panose="02000503040000020004" pitchFamily="2" charset="77"/>
                <a:ea typeface="+mn-ea"/>
                <a:cs typeface="Arial" charset="0"/>
              </a:rPr>
              <a:t>blog</a:t>
            </a:r>
            <a:r>
              <a:rPr kumimoji="0" lang="sl-SI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xed Book" panose="02000506040000020004" pitchFamily="2" charset="77"/>
                <a:ea typeface="+mn-ea"/>
                <a:cs typeface="Arial" charset="0"/>
              </a:rPr>
              <a:t>.</a:t>
            </a:r>
            <a:r>
              <a:rPr kumimoji="0" lang="sl-SI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xed Light" panose="02000503040000020004" pitchFamily="2" charset="77"/>
                <a:ea typeface="+mn-ea"/>
                <a:cs typeface="Arial" charset="0"/>
              </a:rPr>
              <a:t>solidum.capital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AAB0973E-9358-1049-AEE0-5583153AEC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4695" y="3761869"/>
            <a:ext cx="289377" cy="2874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940F8A-ADEE-9241-9AA1-FFC6926EB82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84" y="824154"/>
            <a:ext cx="2213473" cy="64858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5397E0C-769F-A34C-B054-A1B5052D8649}"/>
              </a:ext>
            </a:extLst>
          </p:cNvPr>
          <p:cNvSpPr txBox="1"/>
          <p:nvPr userDrawn="1"/>
        </p:nvSpPr>
        <p:spPr>
          <a:xfrm>
            <a:off x="1267605" y="3751532"/>
            <a:ext cx="383601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xed Light" panose="02000503040000020004" pitchFamily="2" charset="77"/>
                <a:ea typeface="+mn-ea"/>
                <a:cs typeface="Arial" charset="0"/>
              </a:rPr>
              <a:t>www.twitter.com/SolidumCapital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134C108-AB23-E64F-90BE-5A1CCA38C9F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7871" y="4214481"/>
            <a:ext cx="288000" cy="29114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A75AA4A5-0CE0-F241-88ED-7ADDBA5E6FD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01168" y="3302303"/>
            <a:ext cx="288000" cy="29107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819703C-24E8-A544-A0A6-A48E25A06A5F}"/>
              </a:ext>
            </a:extLst>
          </p:cNvPr>
          <p:cNvSpPr txBox="1"/>
          <p:nvPr userDrawn="1"/>
        </p:nvSpPr>
        <p:spPr>
          <a:xfrm>
            <a:off x="1264253" y="4204452"/>
            <a:ext cx="383601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xed Light" panose="02000503040000020004" pitchFamily="2" charset="77"/>
                <a:ea typeface="+mn-ea"/>
                <a:cs typeface="Arial" charset="0"/>
              </a:rPr>
              <a:t>www.facebook.com/SolidumCapital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48921A-29BB-3941-A5AC-006A1C436AD2}"/>
              </a:ext>
            </a:extLst>
          </p:cNvPr>
          <p:cNvSpPr txBox="1"/>
          <p:nvPr userDrawn="1"/>
        </p:nvSpPr>
        <p:spPr>
          <a:xfrm>
            <a:off x="1264253" y="3292583"/>
            <a:ext cx="383601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xed Light" panose="02000503040000020004" pitchFamily="2" charset="77"/>
                <a:ea typeface="+mn-ea"/>
                <a:cs typeface="Arial" charset="0"/>
              </a:rPr>
              <a:t>t.me/SolidumCapital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410C83E-2C00-6C45-A9F9-8C35C622F7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5" t="37478" r="32664" b="39595"/>
          <a:stretch/>
        </p:blipFill>
        <p:spPr>
          <a:xfrm>
            <a:off x="7969881" y="2350463"/>
            <a:ext cx="1270019" cy="611169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F978213E-33DD-A941-9795-9E01088ECED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126270" y="2350823"/>
            <a:ext cx="1536700" cy="6096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DCCC02C-FCFC-BC43-B3DA-4881F09C73B2}"/>
              </a:ext>
            </a:extLst>
          </p:cNvPr>
          <p:cNvSpPr txBox="1"/>
          <p:nvPr userDrawn="1"/>
        </p:nvSpPr>
        <p:spPr>
          <a:xfrm>
            <a:off x="6020369" y="1805500"/>
            <a:ext cx="2464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i="0" dirty="0">
                <a:solidFill>
                  <a:srgbClr val="FFFFFF"/>
                </a:solidFill>
                <a:latin typeface="Boxed Book" panose="02000506040000020004" pitchFamily="2" charset="77"/>
              </a:rPr>
              <a:t>Proud member of: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28F88E6-39F4-B746-A52F-496B555DF336}"/>
              </a:ext>
            </a:extLst>
          </p:cNvPr>
          <p:cNvGrpSpPr/>
          <p:nvPr userDrawn="1"/>
        </p:nvGrpSpPr>
        <p:grpSpPr>
          <a:xfrm>
            <a:off x="909115" y="1900942"/>
            <a:ext cx="284400" cy="284400"/>
            <a:chOff x="3423754" y="1572827"/>
            <a:chExt cx="273462" cy="284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6859644-0232-D244-AA20-FF1EEA550A07}"/>
                </a:ext>
              </a:extLst>
            </p:cNvPr>
            <p:cNvSpPr>
              <a:spLocks/>
            </p:cNvSpPr>
            <p:nvPr userDrawn="1"/>
          </p:nvSpPr>
          <p:spPr>
            <a:xfrm>
              <a:off x="3423754" y="1572827"/>
              <a:ext cx="273462" cy="284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xed Book" panose="02000506040000020004" pitchFamily="2" charset="77"/>
                <a:ea typeface="+mn-ea"/>
                <a:cs typeface="+mn-cs"/>
              </a:endParaRPr>
            </a:p>
          </p:txBody>
        </p:sp>
        <p:pic>
          <p:nvPicPr>
            <p:cNvPr id="4" name="Graphic 3" descr="World">
              <a:extLst>
                <a:ext uri="{FF2B5EF4-FFF2-40B4-BE49-F238E27FC236}">
                  <a16:creationId xmlns:a16="http://schemas.microsoft.com/office/drawing/2014/main" id="{7B2EB304-6F4D-2B4F-97C8-7D2F9B7A95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469865" y="1618938"/>
              <a:ext cx="177778" cy="177778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6DB6C3A-07E4-6747-901D-1DC7917046E3}"/>
              </a:ext>
            </a:extLst>
          </p:cNvPr>
          <p:cNvGrpSpPr/>
          <p:nvPr userDrawn="1"/>
        </p:nvGrpSpPr>
        <p:grpSpPr>
          <a:xfrm>
            <a:off x="868768" y="2831175"/>
            <a:ext cx="352800" cy="294930"/>
            <a:chOff x="3853918" y="1565921"/>
            <a:chExt cx="340157" cy="29384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C80D298-2077-DB45-9A72-E6F12A1BF65D}"/>
                </a:ext>
              </a:extLst>
            </p:cNvPr>
            <p:cNvSpPr/>
            <p:nvPr userDrawn="1"/>
          </p:nvSpPr>
          <p:spPr>
            <a:xfrm>
              <a:off x="3888996" y="1572826"/>
              <a:ext cx="274208" cy="2869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20F32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762B9E9-26D5-1842-A6B5-98085F2DF5BC}"/>
                </a:ext>
              </a:extLst>
            </p:cNvPr>
            <p:cNvSpPr/>
            <p:nvPr userDrawn="1"/>
          </p:nvSpPr>
          <p:spPr>
            <a:xfrm>
              <a:off x="3853918" y="1565921"/>
              <a:ext cx="34015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20F32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@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4443AB14-5346-9841-AE7E-00D235AB378C}"/>
              </a:ext>
            </a:extLst>
          </p:cNvPr>
          <p:cNvSpPr txBox="1"/>
          <p:nvPr userDrawn="1"/>
        </p:nvSpPr>
        <p:spPr>
          <a:xfrm>
            <a:off x="1264252" y="2825693"/>
            <a:ext cx="383601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xed Light" panose="02000503040000020004" pitchFamily="2" charset="77"/>
                <a:ea typeface="+mn-ea"/>
                <a:cs typeface="Arial" charset="0"/>
              </a:rPr>
              <a:t>support@solidum.capital</a:t>
            </a:r>
            <a:endParaRPr kumimoji="0" lang="sl-SI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xed Medium" panose="02000506040000020004" pitchFamily="2" charset="77"/>
              <a:ea typeface="+mn-ea"/>
              <a:cs typeface="Arial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C8444AA-96DC-AE41-B930-DA5E207E41D1}"/>
              </a:ext>
            </a:extLst>
          </p:cNvPr>
          <p:cNvSpPr txBox="1"/>
          <p:nvPr userDrawn="1"/>
        </p:nvSpPr>
        <p:spPr>
          <a:xfrm>
            <a:off x="1264254" y="1888403"/>
            <a:ext cx="383601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xed Light" panose="02000503040000020004" pitchFamily="2" charset="77"/>
                <a:ea typeface="+mn-ea"/>
                <a:cs typeface="Arial" charset="0"/>
              </a:rPr>
              <a:t>www.solidum.capital</a:t>
            </a:r>
            <a:endParaRPr kumimoji="0" lang="sl-SI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xed Medium" panose="02000506040000020004" pitchFamily="2" charset="77"/>
              <a:ea typeface="+mn-ea"/>
              <a:cs typeface="Arial" charset="0"/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F828C917-BA61-F942-9B82-511128C11C1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06019" y="4669307"/>
            <a:ext cx="289377" cy="28745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D2D5BE2-743A-E74C-A098-11DAF0E062B3}"/>
              </a:ext>
            </a:extLst>
          </p:cNvPr>
          <p:cNvSpPr txBox="1"/>
          <p:nvPr userDrawn="1"/>
        </p:nvSpPr>
        <p:spPr>
          <a:xfrm>
            <a:off x="1264254" y="4658664"/>
            <a:ext cx="383601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xed Light" panose="02000503040000020004" pitchFamily="2" charset="77"/>
                <a:ea typeface="+mn-ea"/>
                <a:cs typeface="Arial" charset="0"/>
              </a:rPr>
              <a:t>www.linkedin.com/company/SolidumCapital</a:t>
            </a:r>
          </a:p>
        </p:txBody>
      </p:sp>
    </p:spTree>
    <p:extLst>
      <p:ext uri="{BB962C8B-B14F-4D97-AF65-F5344CB8AC3E}">
        <p14:creationId xmlns:p14="http://schemas.microsoft.com/office/powerpoint/2010/main" val="176972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5CDE3-372A-8F42-AD0E-11B4C100E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472312-1AEB-9D4D-A3DB-F83F716BCD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91C8FA-BD63-074E-88A0-308670F46B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428400" y="5354261"/>
            <a:ext cx="300333" cy="253272"/>
          </a:xfrm>
        </p:spPr>
        <p:txBody>
          <a:bodyPr/>
          <a:lstStyle/>
          <a:p>
            <a:fld id="{DDC7697C-BB4E-9F40-A941-BCC6F85F22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48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30390" y="1172551"/>
            <a:ext cx="9299222" cy="3538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List 1</a:t>
            </a:r>
          </a:p>
          <a:p>
            <a:pPr lvl="1"/>
            <a:r>
              <a:rPr lang="en-US" dirty="0"/>
              <a:t>List 2</a:t>
            </a:r>
          </a:p>
          <a:p>
            <a:pPr lvl="2"/>
            <a:r>
              <a:rPr lang="en-US" dirty="0"/>
              <a:t>List 3</a:t>
            </a:r>
          </a:p>
          <a:p>
            <a:pPr lvl="3"/>
            <a:r>
              <a:rPr lang="en-US" dirty="0"/>
              <a:t>List 4</a:t>
            </a:r>
          </a:p>
          <a:p>
            <a:pPr lvl="4"/>
            <a:r>
              <a:rPr lang="en-US" dirty="0"/>
              <a:t>List 5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5252199"/>
            <a:ext cx="10160000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712498"/>
            <a:ext cx="10160000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30388" y="152300"/>
            <a:ext cx="7821514" cy="402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29279" y="5354261"/>
            <a:ext cx="300333" cy="25327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900" b="0" i="0">
                <a:solidFill>
                  <a:schemeClr val="bg1">
                    <a:lumMod val="75000"/>
                  </a:schemeClr>
                </a:solidFill>
                <a:latin typeface="Boxed Light" panose="02000503040000020004" pitchFamily="2" charset="77"/>
                <a:ea typeface="Roboto" charset="0"/>
                <a:cs typeface="Boxed Light" panose="02000503040000020004" pitchFamily="2" charset="77"/>
              </a:defRPr>
            </a:lvl1pPr>
          </a:lstStyle>
          <a:p>
            <a:fld id="{DDC7697C-BB4E-9F40-A941-BCC6F85F22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el 1"/>
          <p:cNvSpPr txBox="1">
            <a:spLocks/>
          </p:cNvSpPr>
          <p:nvPr/>
        </p:nvSpPr>
        <p:spPr bwMode="auto">
          <a:xfrm>
            <a:off x="430388" y="5328539"/>
            <a:ext cx="1272027" cy="30813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9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Boxed Light" panose="02000503040000020004" pitchFamily="2" charset="77"/>
                <a:ea typeface="Roboto" charset="0"/>
                <a:cs typeface="Roboto" charset="0"/>
              </a:rPr>
              <a:t>Konferenca MSP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9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Boxed Light" panose="02000503040000020004" pitchFamily="2" charset="77"/>
                <a:ea typeface="Roboto" charset="0"/>
                <a:cs typeface="Roboto" charset="0"/>
              </a:rPr>
              <a:t>02. 04. 2019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C303A37-98B2-4F1F-9DC3-D5E71F2CF6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27108" y="171652"/>
            <a:ext cx="1283368" cy="373728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4DB52-4ADE-9D4A-B9F3-BA86D1CDD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93249" y="5354262"/>
            <a:ext cx="6324576" cy="25926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bg1">
                    <a:lumMod val="75000"/>
                  </a:schemeClr>
                </a:solidFill>
                <a:latin typeface="Boxed Light" panose="02000503040000020004" pitchFamily="2" charset="77"/>
              </a:defRPr>
            </a:lvl1pPr>
          </a:lstStyle>
          <a:p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23CC927-AA71-7A43-BA7F-2C762611AC71}"/>
              </a:ext>
            </a:extLst>
          </p:cNvPr>
          <p:cNvCxnSpPr/>
          <p:nvPr userDrawn="1"/>
        </p:nvCxnSpPr>
        <p:spPr>
          <a:xfrm>
            <a:off x="0" y="5252199"/>
            <a:ext cx="10160000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28F459F-A243-434D-A039-B8A49FD3E4FC}"/>
              </a:ext>
            </a:extLst>
          </p:cNvPr>
          <p:cNvCxnSpPr/>
          <p:nvPr userDrawn="1"/>
        </p:nvCxnSpPr>
        <p:spPr>
          <a:xfrm>
            <a:off x="0" y="712498"/>
            <a:ext cx="10160000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F7BC90B2-E207-4243-B2A9-45D4BAAA7010}"/>
              </a:ext>
            </a:extLst>
          </p:cNvPr>
          <p:cNvSpPr txBox="1">
            <a:spLocks/>
          </p:cNvSpPr>
          <p:nvPr userDrawn="1"/>
        </p:nvSpPr>
        <p:spPr>
          <a:xfrm>
            <a:off x="2108789" y="5332422"/>
            <a:ext cx="5942427" cy="2955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LucidaGrande" charset="0"/>
              <a:buNone/>
              <a:defRPr sz="9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Roboto" charset="0"/>
                <a:ea typeface="Roboto" charset="0"/>
                <a:cs typeface="Roboto" charset="0"/>
              </a:defRPr>
            </a:lvl1pPr>
            <a:lvl2pPr marL="538163" indent="-296863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HiraMinProN-W3" charset="-128"/>
              <a:buChar char="▷"/>
              <a:defRPr kern="120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806450" indent="-268288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•"/>
              <a:defRPr kern="120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169988" indent="-363538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LucidaGrande" charset="0"/>
              <a:buChar char="⁃"/>
              <a:defRPr kern="120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438275" indent="-268288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LucidaGrande" charset="0"/>
              <a:buChar char="∙"/>
              <a:defRPr kern="1200" baseline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4B6E8B"/>
              </a:buClr>
              <a:buSzPct val="80000"/>
              <a:buFont typeface="LucidaGrande" charset="0"/>
              <a:buNone/>
              <a:tabLst/>
              <a:defRPr/>
            </a:pPr>
            <a:endParaRPr kumimoji="0" lang="sl-SI" sz="900" b="0" i="0" u="none" strike="noStrike" kern="1200" cap="none" spc="0" normalizeH="0" baseline="0" noProof="0" dirty="0">
              <a:ln>
                <a:noFill/>
              </a:ln>
              <a:solidFill>
                <a:srgbClr val="24959B"/>
              </a:solidFill>
              <a:effectLst/>
              <a:uLnTx/>
              <a:uFillTx/>
              <a:latin typeface="Boxed Book" panose="02000506040000020004" pitchFamily="2" charset="-18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395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9" r:id="rId2"/>
    <p:sldLayoutId id="2147483847" r:id="rId3"/>
    <p:sldLayoutId id="2147483846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 i="0" kern="1200">
          <a:solidFill>
            <a:srgbClr val="201C50"/>
          </a:solidFill>
          <a:latin typeface="Boxed Medium" panose="02000506040000020004" pitchFamily="2" charset="77"/>
          <a:ea typeface="Boxed Medium" panose="02000506040000020004" pitchFamily="2" charset="77"/>
          <a:cs typeface="Boxed Medium" panose="02000506040000020004" pitchFamily="2" charset="77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5pPr>
      <a:lvl6pPr marL="457196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6pPr>
      <a:lvl7pPr marL="914391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7pPr>
      <a:lvl8pPr marL="1371587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8pPr>
      <a:lvl9pPr marL="1828782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9pPr>
    </p:titleStyle>
    <p:bodyStyle>
      <a:lvl1pPr marL="201611" indent="-201611" algn="l" rtl="0" eaLnBrk="1" fontAlgn="base" hangingPunct="1">
        <a:spcBef>
          <a:spcPts val="1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§"/>
        <a:defRPr kern="1200">
          <a:solidFill>
            <a:srgbClr val="201C50"/>
          </a:solidFill>
          <a:latin typeface="Boxed Book" panose="02000506040000020004" pitchFamily="2" charset="-18"/>
          <a:ea typeface="Roboto" panose="02000000000000000000" pitchFamily="2" charset="0"/>
          <a:cs typeface="Boxed Book" panose="02000506040000020004" pitchFamily="2" charset="-18"/>
        </a:defRPr>
      </a:lvl1pPr>
      <a:lvl2pPr marL="538158" indent="-296860" algn="l" rtl="0" eaLnBrk="1" fontAlgn="base" hangingPunct="1">
        <a:spcBef>
          <a:spcPts val="1000"/>
        </a:spcBef>
        <a:spcAft>
          <a:spcPct val="0"/>
        </a:spcAft>
        <a:buClr>
          <a:schemeClr val="tx1"/>
        </a:buClr>
        <a:buSzPct val="80000"/>
        <a:buFont typeface="Courier New" panose="02070309020205020404" pitchFamily="49" charset="0"/>
        <a:buChar char="o"/>
        <a:defRPr kern="1200">
          <a:solidFill>
            <a:srgbClr val="201C50"/>
          </a:solidFill>
          <a:latin typeface="Boxed Book" panose="02000506040000020004" pitchFamily="2" charset="-18"/>
          <a:ea typeface="Roboto" panose="02000000000000000000" pitchFamily="2" charset="0"/>
          <a:cs typeface="Boxed Book" panose="02000506040000020004" pitchFamily="2" charset="-18"/>
        </a:defRPr>
      </a:lvl2pPr>
      <a:lvl3pPr marL="806442" indent="-268286" algn="l" rtl="0" eaLnBrk="1" fontAlgn="base" hangingPunct="1">
        <a:spcBef>
          <a:spcPts val="1000"/>
        </a:spcBef>
        <a:spcAft>
          <a:spcPct val="0"/>
        </a:spcAft>
        <a:buClr>
          <a:schemeClr val="tx1"/>
        </a:buClr>
        <a:buSzPct val="100000"/>
        <a:buFont typeface="Arial" charset="0"/>
        <a:buChar char="•"/>
        <a:defRPr kern="1200">
          <a:solidFill>
            <a:srgbClr val="201C50"/>
          </a:solidFill>
          <a:latin typeface="Boxed Book" panose="02000506040000020004" pitchFamily="2" charset="-18"/>
          <a:ea typeface="Roboto" panose="02000000000000000000" pitchFamily="2" charset="0"/>
          <a:cs typeface="Boxed Book" panose="02000506040000020004" pitchFamily="2" charset="-18"/>
        </a:defRPr>
      </a:lvl3pPr>
      <a:lvl4pPr marL="1169977" indent="-363534" algn="l" rtl="0" eaLnBrk="1" fontAlgn="base" hangingPunct="1">
        <a:spcBef>
          <a:spcPts val="1000"/>
        </a:spcBef>
        <a:spcAft>
          <a:spcPct val="0"/>
        </a:spcAft>
        <a:buClr>
          <a:schemeClr val="tx1"/>
        </a:buClr>
        <a:buFont typeface="LucidaGrande" charset="0"/>
        <a:buChar char="⁃"/>
        <a:defRPr kern="1200">
          <a:solidFill>
            <a:srgbClr val="201C50"/>
          </a:solidFill>
          <a:latin typeface="Boxed Book" panose="02000506040000020004" pitchFamily="2" charset="-18"/>
          <a:ea typeface="Roboto" panose="02000000000000000000" pitchFamily="2" charset="0"/>
          <a:cs typeface="Boxed Book" panose="02000506040000020004" pitchFamily="2" charset="-18"/>
        </a:defRPr>
      </a:lvl4pPr>
      <a:lvl5pPr marL="1438260" indent="-268286" algn="l" rtl="0" eaLnBrk="1" fontAlgn="base" hangingPunct="1">
        <a:spcBef>
          <a:spcPts val="1000"/>
        </a:spcBef>
        <a:spcAft>
          <a:spcPct val="0"/>
        </a:spcAft>
        <a:buClr>
          <a:schemeClr val="tx1"/>
        </a:buClr>
        <a:buFont typeface="LucidaGrande" charset="0"/>
        <a:buChar char="∙"/>
        <a:defRPr kern="1200" baseline="0">
          <a:solidFill>
            <a:srgbClr val="201C50"/>
          </a:solidFill>
          <a:latin typeface="Boxed Book" panose="02000506040000020004" pitchFamily="2" charset="-18"/>
          <a:ea typeface="Roboto" panose="02000000000000000000" pitchFamily="2" charset="0"/>
          <a:cs typeface="Boxed Book" panose="02000506040000020004" pitchFamily="2" charset="-18"/>
        </a:defRPr>
      </a:lvl5pPr>
      <a:lvl6pPr marL="2514575" indent="-228597" algn="l" defTabSz="9143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70" indent="-228597" algn="l" defTabSz="9143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66" indent="-228597" algn="l" defTabSz="9143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61" indent="-228597" algn="l" defTabSz="9143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C29CC-5BA4-2748-A8E2-0FDEE4AD7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738" y="2311903"/>
            <a:ext cx="6191131" cy="1455121"/>
          </a:xfrm>
        </p:spPr>
        <p:txBody>
          <a:bodyPr/>
          <a:lstStyle/>
          <a:p>
            <a:r>
              <a:rPr lang="en-US" dirty="0" err="1"/>
              <a:t>Možnosti</a:t>
            </a:r>
            <a:r>
              <a:rPr lang="en-US" dirty="0"/>
              <a:t> </a:t>
            </a:r>
            <a:r>
              <a:rPr lang="en-US" dirty="0" err="1"/>
              <a:t>financiranja</a:t>
            </a:r>
            <a:r>
              <a:rPr lang="en-US" dirty="0"/>
              <a:t> MSP s </a:t>
            </a:r>
            <a:r>
              <a:rPr lang="en-US" dirty="0" err="1"/>
              <a:t>pomočjo</a:t>
            </a:r>
            <a:r>
              <a:rPr lang="en-US" dirty="0"/>
              <a:t> </a:t>
            </a:r>
            <a:r>
              <a:rPr lang="en-US" dirty="0" err="1"/>
              <a:t>blockchaina</a:t>
            </a:r>
            <a:endParaRPr lang="en-US" dirty="0"/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94F855C1-2B49-8D4A-9456-F950F55657CD}"/>
              </a:ext>
            </a:extLst>
          </p:cNvPr>
          <p:cNvSpPr txBox="1">
            <a:spLocks/>
          </p:cNvSpPr>
          <p:nvPr/>
        </p:nvSpPr>
        <p:spPr bwMode="auto">
          <a:xfrm>
            <a:off x="829318" y="5120156"/>
            <a:ext cx="2612419" cy="41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201611" indent="-201611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LucidaGrande" charset="0"/>
              <a:buChar char="▶︎"/>
              <a:defRPr kern="120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538158" indent="-29686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HiraMinProN-W3" charset="-128"/>
              <a:buChar char="▷"/>
              <a:defRPr kern="120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806442" indent="-268286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•"/>
              <a:defRPr kern="120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169977" indent="-363534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LucidaGrande" charset="0"/>
              <a:buChar char="⁃"/>
              <a:defRPr kern="120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1438260" indent="-268286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LucidaGrande" charset="0"/>
              <a:buChar char="∙"/>
              <a:defRPr kern="1200" baseline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5pPr>
            <a:lvl6pPr marL="2514575" indent="-228597" algn="l" defTabSz="9143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70" indent="-228597" algn="l" defTabSz="9143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66" indent="-228597" algn="l" defTabSz="9143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61" indent="-228597" algn="l" defTabSz="9143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300"/>
              </a:spcAft>
              <a:buFont typeface="LucidaGrande" charset="0"/>
              <a:buNone/>
            </a:pPr>
            <a:r>
              <a:rPr lang="sl-SI" sz="1200" dirty="0">
                <a:solidFill>
                  <a:schemeClr val="bg1">
                    <a:lumMod val="25000"/>
                  </a:schemeClr>
                </a:solidFill>
                <a:latin typeface="Boxed Book" panose="02000506040000020004" pitchFamily="2" charset="77"/>
                <a:ea typeface="Roboto" panose="02000000000000000000" pitchFamily="2" charset="0"/>
              </a:rPr>
              <a:t>Konferenca MSP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sl-SI" sz="1200" dirty="0">
                <a:solidFill>
                  <a:schemeClr val="bg1">
                    <a:lumMod val="25000"/>
                  </a:schemeClr>
                </a:solidFill>
                <a:latin typeface="Boxed Book" panose="02000506040000020004" pitchFamily="2" charset="77"/>
                <a:ea typeface="Roboto" panose="02000000000000000000" pitchFamily="2" charset="0"/>
              </a:rPr>
              <a:t>Ljubljana, 2. april 2019</a:t>
            </a:r>
            <a:endParaRPr lang="en-US" sz="1200" dirty="0">
              <a:solidFill>
                <a:schemeClr val="bg1">
                  <a:lumMod val="25000"/>
                </a:schemeClr>
              </a:solidFill>
              <a:latin typeface="Boxed Book" panose="02000506040000020004" pitchFamily="2" charset="77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09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4EB2C-8130-D44D-8D12-C93397F05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Višina zbranega kapitala v okviru ICO  </a:t>
            </a:r>
            <a:r>
              <a:rPr lang="sl-SI" b="0" dirty="0">
                <a:latin typeface="Boxed Book" panose="02000506040000020004" pitchFamily="2" charset="77"/>
              </a:rPr>
              <a:t>|  </a:t>
            </a:r>
            <a:r>
              <a:rPr lang="sl-SI" sz="1600" b="0" dirty="0">
                <a:latin typeface="Boxed Book" panose="02000506040000020004" pitchFamily="2" charset="77"/>
              </a:rPr>
              <a:t>v mrd USD</a:t>
            </a:r>
            <a:endParaRPr lang="sl-SI" b="0" dirty="0">
              <a:latin typeface="Boxed Book" panose="02000506040000020004" pitchFamily="2" charset="77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012A18-80D5-E942-8ED2-8DC14F07D0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l-SI" dirty="0"/>
              <a:t>Viri: CoinDesk, ICORATING.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A1BF1E-7C25-EE43-955D-7FA3B49C0A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C7697C-BB4E-9F40-A941-BCC6F85F2267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5FDEE2F-8C45-1D4D-9DD1-689ED97391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5043355"/>
              </p:ext>
            </p:extLst>
          </p:nvPr>
        </p:nvGraphicFramePr>
        <p:xfrm>
          <a:off x="430392" y="984069"/>
          <a:ext cx="9299220" cy="4032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6029751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0157C-4673-DD46-B03E-334C4CE86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AE71B5-ABE3-234A-AD7D-7EA93F9A71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BF1BDA-91F0-0845-B6F6-3314D239FE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C7697C-BB4E-9F40-A941-BCC6F85F2267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C33431-60CE-E943-9344-C5400F0B9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829" y="914181"/>
            <a:ext cx="6904342" cy="413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2876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79980-DD81-FD48-BE54-D83E8003F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Uredba</a:t>
            </a:r>
            <a:r>
              <a:rPr lang="en-US" dirty="0"/>
              <a:t> (EU) 2017/1129 </a:t>
            </a:r>
            <a:r>
              <a:rPr lang="en-US" dirty="0" err="1"/>
              <a:t>evropskega</a:t>
            </a:r>
            <a:r>
              <a:rPr lang="en-US" dirty="0"/>
              <a:t> </a:t>
            </a:r>
            <a:r>
              <a:rPr lang="en-US" dirty="0" err="1"/>
              <a:t>parlamenta</a:t>
            </a:r>
            <a:r>
              <a:rPr lang="en-US" dirty="0"/>
              <a:t> in </a:t>
            </a:r>
            <a:r>
              <a:rPr lang="en-US" dirty="0" err="1"/>
              <a:t>sveta</a:t>
            </a:r>
            <a:endParaRPr lang="sl-S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3427F7-8C70-0849-BAA0-E8452671E9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E33B64-7751-9C40-9CCC-6931B491F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C7697C-BB4E-9F40-A941-BCC6F85F226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0DE606-338C-2744-B836-067F1EA150C1}"/>
              </a:ext>
            </a:extLst>
          </p:cNvPr>
          <p:cNvSpPr txBox="1"/>
          <p:nvPr/>
        </p:nvSpPr>
        <p:spPr>
          <a:xfrm>
            <a:off x="430392" y="945156"/>
            <a:ext cx="9305120" cy="4060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bg1">
                    <a:lumMod val="25000"/>
                  </a:schemeClr>
                </a:solidFill>
                <a:latin typeface="Boxed Book" panose="02000506040000020004" pitchFamily="2" charset="77"/>
              </a:rPr>
              <a:t>Uredba o prospektu, ki se objavi ob ponudbi vrednostnih papirjev javnosti ali njihovi uvrstitvi v trgovanje na reguliranem trgu.</a:t>
            </a:r>
          </a:p>
          <a:p>
            <a:pPr>
              <a:lnSpc>
                <a:spcPct val="150000"/>
              </a:lnSpc>
            </a:pPr>
            <a:endParaRPr lang="sl-SI" sz="1000" dirty="0">
              <a:solidFill>
                <a:schemeClr val="bg1">
                  <a:lumMod val="25000"/>
                </a:schemeClr>
              </a:solidFill>
              <a:latin typeface="Boxed Book" panose="02000506040000020004" pitchFamily="2" charset="7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b="1" dirty="0">
                <a:solidFill>
                  <a:schemeClr val="bg1">
                    <a:lumMod val="25000"/>
                  </a:schemeClr>
                </a:solidFill>
                <a:latin typeface="Boxed Medium" panose="02000506040000020004" pitchFamily="2" charset="77"/>
              </a:rPr>
              <a:t>Najpomembnejši korak EU na poti k uniji kapitalski trgov</a:t>
            </a:r>
            <a:r>
              <a:rPr lang="sl-SI" dirty="0">
                <a:solidFill>
                  <a:schemeClr val="bg1">
                    <a:lumMod val="25000"/>
                  </a:schemeClr>
                </a:solidFill>
                <a:latin typeface="Boxed Book" panose="02000506040000020004" pitchFamily="2" charset="77"/>
              </a:rPr>
              <a:t>, večji del določb neposredno stopi v veljavo 21. 07. 2019. Prinaša poenostavitev pravil in administrativnih postopkov.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l-SI" sz="1000" dirty="0">
              <a:solidFill>
                <a:schemeClr val="bg1">
                  <a:lumMod val="25000"/>
                </a:schemeClr>
              </a:solidFill>
              <a:latin typeface="Boxed Book" panose="02000506040000020004" pitchFamily="2" charset="7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b="1" dirty="0">
                <a:solidFill>
                  <a:schemeClr val="bg1">
                    <a:lumMod val="25000"/>
                  </a:schemeClr>
                </a:solidFill>
                <a:latin typeface="Boxed Medium" panose="02000506040000020004" pitchFamily="2" charset="77"/>
              </a:rPr>
              <a:t>Olajšanje dostopa do kapitalskih trgov za podjetja</a:t>
            </a:r>
            <a:r>
              <a:rPr lang="sl-SI" dirty="0">
                <a:solidFill>
                  <a:schemeClr val="bg1">
                    <a:lumMod val="25000"/>
                  </a:schemeClr>
                </a:solidFill>
                <a:latin typeface="Boxed Book" panose="02000506040000020004" pitchFamily="2" charset="77"/>
              </a:rPr>
              <a:t>, še posebej za MSP.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l-SI" sz="1000" dirty="0">
              <a:solidFill>
                <a:schemeClr val="bg1">
                  <a:lumMod val="25000"/>
                </a:schemeClr>
              </a:solidFill>
              <a:latin typeface="Boxed Book" panose="02000506040000020004" pitchFamily="2" charset="7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b="1" dirty="0">
                <a:solidFill>
                  <a:schemeClr val="bg1">
                    <a:lumMod val="25000"/>
                  </a:schemeClr>
                </a:solidFill>
                <a:latin typeface="Boxed Medium" panose="02000506040000020004" pitchFamily="2" charset="77"/>
              </a:rPr>
              <a:t>Zbiranje kapitala brez izdaje prospekta </a:t>
            </a:r>
            <a:r>
              <a:rPr lang="sl-SI" dirty="0">
                <a:solidFill>
                  <a:schemeClr val="bg1">
                    <a:lumMod val="25000"/>
                  </a:schemeClr>
                </a:solidFill>
                <a:latin typeface="Boxed Book" panose="02000506040000020004" pitchFamily="2" charset="77"/>
              </a:rPr>
              <a:t>v EU do višine 1 mio EUR, v domači članici do 8 mio EUR.</a:t>
            </a:r>
          </a:p>
        </p:txBody>
      </p:sp>
    </p:spTree>
    <p:extLst>
      <p:ext uri="{BB962C8B-B14F-4D97-AF65-F5344CB8AC3E}">
        <p14:creationId xmlns:p14="http://schemas.microsoft.com/office/powerpoint/2010/main" val="36089137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79980-DD81-FD48-BE54-D83E8003F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So tokenizirana sredstva vrednostni papirji prihodnosti?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3427F7-8C70-0849-BAA0-E8452671E9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E33B64-7751-9C40-9CCC-6931B491F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C7697C-BB4E-9F40-A941-BCC6F85F2267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FF5BC6-7645-294B-A685-5A4023CBA6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92" y="891992"/>
            <a:ext cx="3065897" cy="4187884"/>
          </a:xfrm>
          <a:prstGeom prst="rect">
            <a:avLst/>
          </a:prstGeom>
          <a:ln w="6350">
            <a:solidFill>
              <a:schemeClr val="accent6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A0DE606-338C-2744-B836-067F1EA150C1}"/>
              </a:ext>
            </a:extLst>
          </p:cNvPr>
          <p:cNvSpPr txBox="1"/>
          <p:nvPr/>
        </p:nvSpPr>
        <p:spPr>
          <a:xfrm>
            <a:off x="4693995" y="891992"/>
            <a:ext cx="4607660" cy="4199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bg1">
                    <a:lumMod val="25000"/>
                  </a:schemeClr>
                </a:solidFill>
                <a:latin typeface="Boxed Book" panose="02000506040000020004" pitchFamily="2" charset="77"/>
              </a:rPr>
              <a:t>T</a:t>
            </a:r>
            <a:r>
              <a:rPr lang="sl-SI" b="0" i="0" dirty="0">
                <a:solidFill>
                  <a:schemeClr val="bg1">
                    <a:lumMod val="25000"/>
                  </a:schemeClr>
                </a:solidFill>
                <a:latin typeface="Boxed Book" panose="02000506040000020004" pitchFamily="2" charset="77"/>
              </a:rPr>
              <a:t>okenizirana sredstva so </a:t>
            </a:r>
            <a:r>
              <a:rPr lang="sl-SI" b="1" dirty="0">
                <a:solidFill>
                  <a:schemeClr val="bg1">
                    <a:lumMod val="25000"/>
                  </a:schemeClr>
                </a:solidFill>
                <a:latin typeface="Boxed Medium" panose="02000506040000020004" pitchFamily="2" charset="77"/>
              </a:rPr>
              <a:t>nadgradnja</a:t>
            </a:r>
            <a:r>
              <a:rPr lang="sl-SI" b="0" i="0" dirty="0">
                <a:solidFill>
                  <a:schemeClr val="bg1">
                    <a:lumMod val="25000"/>
                  </a:schemeClr>
                </a:solidFill>
                <a:latin typeface="Boxed Book" panose="02000506040000020004" pitchFamily="2" charset="77"/>
              </a:rPr>
              <a:t> obstoječih vrednostnih papirjev</a:t>
            </a:r>
          </a:p>
          <a:p>
            <a:pPr algn="l">
              <a:lnSpc>
                <a:spcPct val="150000"/>
              </a:lnSpc>
            </a:pPr>
            <a:endParaRPr lang="sl-SI" b="0" i="0" dirty="0">
              <a:solidFill>
                <a:schemeClr val="bg1">
                  <a:lumMod val="25000"/>
                </a:schemeClr>
              </a:solidFill>
              <a:latin typeface="Boxed Book" panose="02000506040000020004" pitchFamily="2" charset="77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b="1" dirty="0">
                <a:solidFill>
                  <a:schemeClr val="bg1">
                    <a:lumMod val="25000"/>
                  </a:schemeClr>
                </a:solidFill>
                <a:latin typeface="Boxed Medium" panose="02000506040000020004" pitchFamily="2" charset="77"/>
              </a:rPr>
              <a:t>Ključne prednosti za izdajatelje:</a:t>
            </a:r>
            <a:br>
              <a:rPr lang="sl-SI" b="1" dirty="0">
                <a:solidFill>
                  <a:schemeClr val="bg1">
                    <a:lumMod val="25000"/>
                  </a:schemeClr>
                </a:solidFill>
                <a:latin typeface="Boxed Medium" panose="02000506040000020004" pitchFamily="2" charset="77"/>
              </a:rPr>
            </a:br>
            <a:r>
              <a:rPr lang="sl-SI" b="0" i="0" dirty="0">
                <a:solidFill>
                  <a:schemeClr val="bg1">
                    <a:lumMod val="25000"/>
                  </a:schemeClr>
                </a:solidFill>
                <a:latin typeface="Boxed Book" panose="02000506040000020004" pitchFamily="2" charset="77"/>
              </a:rPr>
              <a:t>bistveno nižji stroški izdaje (za ~90%), olajšan dostop do trga.</a:t>
            </a:r>
          </a:p>
          <a:p>
            <a:pPr algn="l">
              <a:lnSpc>
                <a:spcPct val="150000"/>
              </a:lnSpc>
            </a:pPr>
            <a:endParaRPr lang="sl-SI" b="0" i="0" dirty="0">
              <a:solidFill>
                <a:schemeClr val="bg1">
                  <a:lumMod val="25000"/>
                </a:schemeClr>
              </a:solidFill>
              <a:latin typeface="Boxed Book" panose="02000506040000020004" pitchFamily="2" charset="77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b="1" dirty="0">
                <a:solidFill>
                  <a:schemeClr val="bg1">
                    <a:lumMod val="25000"/>
                  </a:schemeClr>
                </a:solidFill>
                <a:latin typeface="Boxed Medium" panose="02000506040000020004" pitchFamily="2" charset="77"/>
              </a:rPr>
              <a:t>Ključne prednosti za vlagatelje:</a:t>
            </a:r>
            <a:br>
              <a:rPr lang="sl-SI" dirty="0">
                <a:solidFill>
                  <a:schemeClr val="bg1">
                    <a:lumMod val="25000"/>
                  </a:schemeClr>
                </a:solidFill>
                <a:latin typeface="Boxed Book" panose="02000506040000020004" pitchFamily="2" charset="77"/>
              </a:rPr>
            </a:br>
            <a:r>
              <a:rPr lang="sl-SI" dirty="0">
                <a:solidFill>
                  <a:schemeClr val="bg1">
                    <a:lumMod val="25000"/>
                  </a:schemeClr>
                </a:solidFill>
                <a:latin typeface="Boxed Book" panose="02000506040000020004" pitchFamily="2" charset="77"/>
              </a:rPr>
              <a:t>širok nabor priložnosti, izboljšana likvidnost, delno lastništvo.</a:t>
            </a:r>
          </a:p>
        </p:txBody>
      </p:sp>
    </p:spTree>
    <p:extLst>
      <p:ext uri="{BB962C8B-B14F-4D97-AF65-F5344CB8AC3E}">
        <p14:creationId xmlns:p14="http://schemas.microsoft.com/office/powerpoint/2010/main" val="2097062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6FC0D-E1C7-C344-9AE2-C5C5C6497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80C32E-BE88-EE43-BC1E-61FD45D5D2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1A21E1-6C0B-5742-A9B8-E217868D3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C7697C-BB4E-9F40-A941-BCC6F85F226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6450AA-037C-B74F-B043-F86395CDE4D4}"/>
              </a:ext>
            </a:extLst>
          </p:cNvPr>
          <p:cNvSpPr txBox="1"/>
          <p:nvPr/>
        </p:nvSpPr>
        <p:spPr>
          <a:xfrm>
            <a:off x="430392" y="2134225"/>
            <a:ext cx="93862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400" b="0" i="0" dirty="0">
                <a:solidFill>
                  <a:schemeClr val="bg1">
                    <a:lumMod val="25000"/>
                  </a:schemeClr>
                </a:solidFill>
                <a:latin typeface="Boxed Book" panose="02000506040000020004" pitchFamily="2" charset="77"/>
              </a:rPr>
              <a:t>Izdaja tokeniziranih vrednostnih papirjev je v zelo zgodnji fazi.</a:t>
            </a:r>
          </a:p>
        </p:txBody>
      </p:sp>
    </p:spTree>
    <p:extLst>
      <p:ext uri="{BB962C8B-B14F-4D97-AF65-F5344CB8AC3E}">
        <p14:creationId xmlns:p14="http://schemas.microsoft.com/office/powerpoint/2010/main" val="325834842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55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1_[SC] PPT theme">
  <a:themeElements>
    <a:clrScheme name="Solidum Capital 2">
      <a:dk1>
        <a:srgbClr val="201C50"/>
      </a:dk1>
      <a:lt1>
        <a:srgbClr val="F2F2F2"/>
      </a:lt1>
      <a:dk2>
        <a:srgbClr val="24959B"/>
      </a:dk2>
      <a:lt2>
        <a:srgbClr val="FFFFFF"/>
      </a:lt2>
      <a:accent1>
        <a:srgbClr val="201C50"/>
      </a:accent1>
      <a:accent2>
        <a:srgbClr val="24959B"/>
      </a:accent2>
      <a:accent3>
        <a:srgbClr val="F04F37"/>
      </a:accent3>
      <a:accent4>
        <a:srgbClr val="4CC0AD"/>
      </a:accent4>
      <a:accent5>
        <a:srgbClr val="FCAF17"/>
      </a:accent5>
      <a:accent6>
        <a:srgbClr val="C7C3BE"/>
      </a:accent6>
      <a:hlink>
        <a:srgbClr val="4CC0AD"/>
      </a:hlink>
      <a:folHlink>
        <a:srgbClr val="4CC0A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kern="1200" cap="none" spc="0" normalizeH="0" baseline="0" noProof="0" dirty="0" err="1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Boxed Book" panose="02000506040000020004" pitchFamily="2" charset="77"/>
            <a:ea typeface="+mn-ea"/>
            <a:cs typeface="+mn-cs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600" b="0" i="0" dirty="0" err="1" smtClean="0">
            <a:solidFill>
              <a:schemeClr val="bg1">
                <a:lumMod val="25000"/>
              </a:schemeClr>
            </a:solidFill>
            <a:latin typeface="Boxed Book" panose="02000506040000020004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[SC] Solidum Capital - corporate presentation (2019-03).potx" id="{695F9733-87BC-1341-939F-453F196437F1}" vid="{1D9F7D47-32D0-FE46-A4CD-6883A6E95B00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59898</TotalTime>
  <Words>158</Words>
  <Application>Microsoft Office PowerPoint</Application>
  <PresentationFormat>Po meri</PresentationFormat>
  <Paragraphs>25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9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7" baseType="lpstr">
      <vt:lpstr>Arial</vt:lpstr>
      <vt:lpstr>Boxed Book</vt:lpstr>
      <vt:lpstr>Boxed Light</vt:lpstr>
      <vt:lpstr>Boxed Medium</vt:lpstr>
      <vt:lpstr>Calibri</vt:lpstr>
      <vt:lpstr>Courier New</vt:lpstr>
      <vt:lpstr>LucidaGrande</vt:lpstr>
      <vt:lpstr>Roboto</vt:lpstr>
      <vt:lpstr>Wingdings</vt:lpstr>
      <vt:lpstr>1_[SC] PPT theme</vt:lpstr>
      <vt:lpstr>Možnosti financiranja MSP s pomočjo blockchaina</vt:lpstr>
      <vt:lpstr>Višina zbranega kapitala v okviru ICO  |  v mrd USD</vt:lpstr>
      <vt:lpstr>PowerPointova predstavitev</vt:lpstr>
      <vt:lpstr>Uredba (EU) 2017/1129 evropskega parlamenta in sveta</vt:lpstr>
      <vt:lpstr>So tokenizirana sredstva vrednostni papirji prihodnosti?</vt:lpstr>
      <vt:lpstr>PowerPointova predstavitev</vt:lpstr>
      <vt:lpstr>PowerPointova predstavitev</vt:lpstr>
    </vt:vector>
  </TitlesOfParts>
  <Manager/>
  <Company>Solidum Capital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Gregor Županc</dc:creator>
  <cp:keywords/>
  <dc:description/>
  <cp:lastModifiedBy>Lidija Flajs</cp:lastModifiedBy>
  <cp:revision>2162</cp:revision>
  <cp:lastPrinted>2019-03-27T13:34:31Z</cp:lastPrinted>
  <dcterms:created xsi:type="dcterms:W3CDTF">2017-11-09T02:36:50Z</dcterms:created>
  <dcterms:modified xsi:type="dcterms:W3CDTF">2019-04-03T06:45:16Z</dcterms:modified>
  <cp:category/>
</cp:coreProperties>
</file>